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54" r:id="rId2"/>
    <p:sldId id="305" r:id="rId3"/>
    <p:sldId id="453" r:id="rId4"/>
    <p:sldId id="256" r:id="rId5"/>
    <p:sldId id="455" r:id="rId6"/>
  </p:sldIdLst>
  <p:sldSz cx="12192000" cy="6858000"/>
  <p:notesSz cx="6858000" cy="9144000"/>
  <p:defaultTextStyle>
    <a:defPPr>
      <a:defRPr lang="en-FJ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44"/>
    <p:restoredTop sz="94628"/>
  </p:normalViewPr>
  <p:slideViewPr>
    <p:cSldViewPr snapToGrid="0">
      <p:cViewPr varScale="1">
        <p:scale>
          <a:sx n="67" d="100"/>
          <a:sy n="67" d="100"/>
        </p:scale>
        <p:origin x="76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03255-B427-AAAA-063C-082052DF7E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J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AFBF01-B4A3-2EC2-B6BC-DC10D7B4CF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J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531A55-C117-7AE3-7F13-30CEDA47A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8E7F4-ADD9-CC44-9C1F-B7563E2CCE04}" type="datetimeFigureOut">
              <a:rPr lang="en-FJ" smtClean="0"/>
              <a:t>11/15/2024</a:t>
            </a:fld>
            <a:endParaRPr lang="en-FJ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EEF38-6611-CFCF-51E2-65EF172CC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J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1FFD5-35A0-1778-1897-60C078A24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4595B-F73E-7545-B512-D4B165E84FA5}" type="slidenum">
              <a:rPr lang="en-FJ" smtClean="0"/>
              <a:t>‹#›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3150794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285C1-4199-143D-8C28-2C8FB640B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J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8C9A0B-E81D-6134-233B-D0D6B5C4FA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J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70649-95E1-AB24-34B5-418A5A02E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8E7F4-ADD9-CC44-9C1F-B7563E2CCE04}" type="datetimeFigureOut">
              <a:rPr lang="en-FJ" smtClean="0"/>
              <a:t>11/15/2024</a:t>
            </a:fld>
            <a:endParaRPr lang="en-FJ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41B72-B3D8-CD0B-B18A-0CB623BCB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J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8C5356-45F0-A4F1-96CD-8FABE6B8B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4595B-F73E-7545-B512-D4B165E84FA5}" type="slidenum">
              <a:rPr lang="en-FJ" smtClean="0"/>
              <a:t>‹#›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430800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5FC44A-FC74-4F17-2D13-5A17CFA249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J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3B7C53-691B-5032-DEC3-E3797D63D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J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D74B8-CC6E-A476-D5F7-613A8738A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8E7F4-ADD9-CC44-9C1F-B7563E2CCE04}" type="datetimeFigureOut">
              <a:rPr lang="en-FJ" smtClean="0"/>
              <a:t>11/15/2024</a:t>
            </a:fld>
            <a:endParaRPr lang="en-FJ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016DB3-846A-C02C-DE21-121F08362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J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44D50-09E0-524A-38DF-4CEE670B4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4595B-F73E-7545-B512-D4B165E84FA5}" type="slidenum">
              <a:rPr lang="en-FJ" smtClean="0"/>
              <a:t>‹#›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841932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B294162-C98D-D8F6-47BD-4CE34B63F8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60" y="1097280"/>
            <a:ext cx="10424160" cy="164592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1BAF3EC-96ED-627A-D8DF-71B5521F8C5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5836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marL="0" indent="0" algn="l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ADC6F7A-27D8-EC45-FC60-C8858243D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3529584"/>
            <a:ext cx="3200400" cy="228600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2EA7E2BE-086F-5B51-B0E9-BDC91DF14B7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261104" y="3529584"/>
            <a:ext cx="6986016" cy="223113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C83E49A-BDF1-7E34-30FE-A4A45160F7A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73736" y="625449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alpha val="78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0355B-1B69-AD49-6AB0-3D194609B2F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78000"/>
                  </a:schemeClr>
                </a:solidFill>
              </a:defRPr>
            </a:lvl1pPr>
          </a:lstStyle>
          <a:p>
            <a:fld id="{8058A7CE-F400-7B46-9E16-10D36E8C32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204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44E3B-FC9D-A90F-B520-62EC4B4BC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J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5EE29-0BA9-5C7A-6EB7-B8BF80F47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J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90270-4AA9-7F12-6262-B78C0AA28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8E7F4-ADD9-CC44-9C1F-B7563E2CCE04}" type="datetimeFigureOut">
              <a:rPr lang="en-FJ" smtClean="0"/>
              <a:t>11/15/2024</a:t>
            </a:fld>
            <a:endParaRPr lang="en-FJ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0C7CD-1CA3-A393-0AC2-615EED2DB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J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2BCA3-4C11-5599-F06A-CC71CEE0F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4595B-F73E-7545-B512-D4B165E84FA5}" type="slidenum">
              <a:rPr lang="en-FJ" smtClean="0"/>
              <a:t>‹#›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3142930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36F51-C366-7781-7CB7-C98EDC212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J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F327B4-DDD5-8678-C7D0-A48D4E415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EC0C0-59DB-5692-FA14-F5A21393A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8E7F4-ADD9-CC44-9C1F-B7563E2CCE04}" type="datetimeFigureOut">
              <a:rPr lang="en-FJ" smtClean="0"/>
              <a:t>11/15/2024</a:t>
            </a:fld>
            <a:endParaRPr lang="en-FJ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CD69A-2EC8-C28C-404D-D2F90DA76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J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5E1A2-BD32-EA34-5F94-16AA1B4DF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4595B-F73E-7545-B512-D4B165E84FA5}" type="slidenum">
              <a:rPr lang="en-FJ" smtClean="0"/>
              <a:t>‹#›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2053488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80CFB-E40F-8977-66B2-1A14A72A2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J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D48F6-120D-749C-50EE-B656800791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J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E1A20D-7E6B-5CD4-F81D-449D824B9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J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AADB12-12C4-C884-448D-93FD0F328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8E7F4-ADD9-CC44-9C1F-B7563E2CCE04}" type="datetimeFigureOut">
              <a:rPr lang="en-FJ" smtClean="0"/>
              <a:t>11/15/2024</a:t>
            </a:fld>
            <a:endParaRPr lang="en-FJ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11A357-76B8-40FC-76CF-72151FC10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J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F35F9A-AB83-C33D-9A04-E2A4A9292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4595B-F73E-7545-B512-D4B165E84FA5}" type="slidenum">
              <a:rPr lang="en-FJ" smtClean="0"/>
              <a:t>‹#›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1765846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AA49D-2763-7372-573A-830F86343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J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B19EDE-EFB4-9F83-6C79-8353173AB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01E9DD-0AE2-7541-8F9F-94133DA455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J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504931-1CD5-C328-4513-09A0D295F9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59155-6542-6B14-3233-F787EB2BD3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J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8AFB0D-4EC1-A2EB-229C-DDFC1E92C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8E7F4-ADD9-CC44-9C1F-B7563E2CCE04}" type="datetimeFigureOut">
              <a:rPr lang="en-FJ" smtClean="0"/>
              <a:t>11/15/2024</a:t>
            </a:fld>
            <a:endParaRPr lang="en-FJ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A637CD-4C4D-2BBB-782A-66A6B55CE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J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A48C3-0214-61FC-0A9E-E1E6E4C0E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4595B-F73E-7545-B512-D4B165E84FA5}" type="slidenum">
              <a:rPr lang="en-FJ" smtClean="0"/>
              <a:t>‹#›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4148623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00D2F-6475-B9C5-0640-1D8733DAF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J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1CF098-462E-A1C1-F943-48896C394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8E7F4-ADD9-CC44-9C1F-B7563E2CCE04}" type="datetimeFigureOut">
              <a:rPr lang="en-FJ" smtClean="0"/>
              <a:t>11/15/2024</a:t>
            </a:fld>
            <a:endParaRPr lang="en-FJ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676618-E144-F181-BC99-99390EF71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J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676A7E-1F46-DF91-63CE-885C174CC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4595B-F73E-7545-B512-D4B165E84FA5}" type="slidenum">
              <a:rPr lang="en-FJ" smtClean="0"/>
              <a:t>‹#›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321537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C7D5FB-EAF2-A678-C269-1CD75DDD7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8E7F4-ADD9-CC44-9C1F-B7563E2CCE04}" type="datetimeFigureOut">
              <a:rPr lang="en-FJ" smtClean="0"/>
              <a:t>11/15/2024</a:t>
            </a:fld>
            <a:endParaRPr lang="en-FJ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59C7B9-AA59-33CA-E9FD-627CCE7D0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J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F77311-9C20-6AF3-1FA1-88C7383AC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4595B-F73E-7545-B512-D4B165E84FA5}" type="slidenum">
              <a:rPr lang="en-FJ" smtClean="0"/>
              <a:t>‹#›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1106513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8C006-77CC-2C13-6A00-DEC2C890E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J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FC57D-4A74-F88B-C8BE-4E9949945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J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A4DC1A-D91E-0B5A-7013-0251A7738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2FD106-30D2-C096-CB8B-C7979CBA8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8E7F4-ADD9-CC44-9C1F-B7563E2CCE04}" type="datetimeFigureOut">
              <a:rPr lang="en-FJ" smtClean="0"/>
              <a:t>11/15/2024</a:t>
            </a:fld>
            <a:endParaRPr lang="en-FJ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A5900F-BC42-29FA-483D-9120EA389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J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306CFB-F29C-375D-4953-6D7A6658F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4595B-F73E-7545-B512-D4B165E84FA5}" type="slidenum">
              <a:rPr lang="en-FJ" smtClean="0"/>
              <a:t>‹#›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3399671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E67FF-5E02-FD14-54BC-E476FFA20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J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F3B0D6-F97E-8767-4786-07026FEAA2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J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3C4696-3337-84DC-5689-3991051D4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34C2F3-CBBE-9163-B3E6-76E3FEF50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8E7F4-ADD9-CC44-9C1F-B7563E2CCE04}" type="datetimeFigureOut">
              <a:rPr lang="en-FJ" smtClean="0"/>
              <a:t>11/15/2024</a:t>
            </a:fld>
            <a:endParaRPr lang="en-FJ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288E4A-F8E9-51D7-1E2A-CA774AF08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J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9CA555-F9C0-B68F-07D0-58647C33C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4595B-F73E-7545-B512-D4B165E84FA5}" type="slidenum">
              <a:rPr lang="en-FJ" smtClean="0"/>
              <a:t>‹#›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603296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48EE91-4D91-9DB4-86BC-109512798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J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E3CC3-AC09-2ED9-8877-0C6D7C50A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J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89EBD-DF76-4DFD-6345-957D00E96E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58E7F4-ADD9-CC44-9C1F-B7563E2CCE04}" type="datetimeFigureOut">
              <a:rPr lang="en-FJ" smtClean="0"/>
              <a:t>11/15/2024</a:t>
            </a:fld>
            <a:endParaRPr lang="en-FJ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29AC1-CBDE-BF90-30FA-F717A4FF28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FJ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24E77-C393-4E1F-135E-770F39F8F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24595B-F73E-7545-B512-D4B165E84FA5}" type="slidenum">
              <a:rPr lang="en-FJ" smtClean="0"/>
              <a:t>‹#›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304404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J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carrying a bicycle and a plane&#10;&#10;Description automatically generated">
            <a:extLst>
              <a:ext uri="{FF2B5EF4-FFF2-40B4-BE49-F238E27FC236}">
                <a16:creationId xmlns:a16="http://schemas.microsoft.com/office/drawing/2014/main" id="{A257B124-CBB3-9FD4-6132-FDB4FBD57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50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96B25F-1BBC-028F-2886-86951B4AA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0162" y="-338763"/>
            <a:ext cx="10424160" cy="1645920"/>
          </a:xfrm>
        </p:spPr>
        <p:txBody>
          <a:bodyPr/>
          <a:lstStyle/>
          <a:p>
            <a:r>
              <a:rPr lang="en-US" dirty="0"/>
              <a:t>Sources of Funds Held in Trust</a:t>
            </a:r>
          </a:p>
        </p:txBody>
      </p:sp>
      <p:pic>
        <p:nvPicPr>
          <p:cNvPr id="16" name="Picture Placeholder 15" descr="Close up of peacock feathers">
            <a:extLst>
              <a:ext uri="{FF2B5EF4-FFF2-40B4-BE49-F238E27FC236}">
                <a16:creationId xmlns:a16="http://schemas.microsoft.com/office/drawing/2014/main" id="{7305B876-E28E-D690-C27B-94A45B15659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34" r="34"/>
          <a:stretch/>
        </p:blipFill>
        <p:spPr>
          <a:xfrm>
            <a:off x="0" y="0"/>
            <a:ext cx="12192000" cy="658368"/>
          </a:xfrm>
        </p:spPr>
      </p:pic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6A4434E4-FC32-97D1-48E9-FD93D9A99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0816" y="1360435"/>
            <a:ext cx="7518400" cy="2564264"/>
          </a:xfrm>
        </p:spPr>
        <p:txBody>
          <a:bodyPr>
            <a:normAutofit/>
          </a:bodyPr>
          <a:lstStyle/>
          <a:p>
            <a:r>
              <a:rPr lang="en-US" sz="1500" dirty="0"/>
              <a:t>Multi-donor trust fund</a:t>
            </a:r>
          </a:p>
          <a:p>
            <a:r>
              <a:rPr lang="en-US" sz="1500" dirty="0"/>
              <a:t>Funds amassed from different domestic and international sources, mechanisms, facilities, and donors</a:t>
            </a:r>
          </a:p>
          <a:p>
            <a:r>
              <a:rPr lang="en-US" sz="1500" dirty="0"/>
              <a:t>Funds will be held and purposed to target specific stages and activities involved in the relocation process (as per SOP)</a:t>
            </a:r>
          </a:p>
          <a:p>
            <a:r>
              <a:rPr lang="en-US" sz="1500" dirty="0"/>
              <a:t>Trust will benefit from applicable domestic revenue-raising mechanisms (taxes, levies, as required)</a:t>
            </a:r>
          </a:p>
          <a:p>
            <a:r>
              <a:rPr lang="en-US" sz="1500" dirty="0"/>
              <a:t>Exempt from income tax (section 9 of the Trust Fund Act)</a:t>
            </a:r>
          </a:p>
          <a:p>
            <a:endParaRPr lang="en-US" dirty="0"/>
          </a:p>
        </p:txBody>
      </p:sp>
      <p:pic>
        <p:nvPicPr>
          <p:cNvPr id="3" name="Picture 2" descr="A yellow logo with black text&#10;&#10;Description automatically generated">
            <a:extLst>
              <a:ext uri="{FF2B5EF4-FFF2-40B4-BE49-F238E27FC236}">
                <a16:creationId xmlns:a16="http://schemas.microsoft.com/office/drawing/2014/main" id="{45D10925-03A8-F75A-7E27-C23E2191E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747" y="0"/>
            <a:ext cx="2396806" cy="23968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B25DB2-CC66-CB0A-0ED4-7A27595705AD}"/>
              </a:ext>
            </a:extLst>
          </p:cNvPr>
          <p:cNvSpPr txBox="1"/>
          <p:nvPr/>
        </p:nvSpPr>
        <p:spPr>
          <a:xfrm>
            <a:off x="3970816" y="4256927"/>
            <a:ext cx="778655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FJ" sz="1600" dirty="0">
                <a:solidFill>
                  <a:schemeClr val="bg1"/>
                </a:solidFill>
              </a:rPr>
              <a:t>3% Contribution from Fiji’s </a:t>
            </a:r>
            <a:r>
              <a:rPr lang="en-FJ" sz="1600" i="1" dirty="0">
                <a:solidFill>
                  <a:schemeClr val="bg1"/>
                </a:solidFill>
              </a:rPr>
              <a:t>Enviroment and Climate Adaptation Levy (ECAL) </a:t>
            </a:r>
            <a:r>
              <a:rPr lang="en-FJ" sz="1600" dirty="0">
                <a:solidFill>
                  <a:schemeClr val="bg1"/>
                </a:solidFill>
              </a:rPr>
              <a:t>on specific Goods and Services. Charged at the rate of 5% on the gross annual turnover of a prescribed service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FJ" sz="1600" dirty="0">
                <a:solidFill>
                  <a:schemeClr val="bg1"/>
                </a:solidFill>
              </a:rPr>
              <a:t>Required Community Contributions / MOUs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FJ" sz="1600" dirty="0">
                <a:solidFill>
                  <a:schemeClr val="bg1"/>
                </a:solidFill>
              </a:rPr>
              <a:t>On-Budget Government Services Leveraged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FJ" sz="1600" dirty="0">
                <a:solidFill>
                  <a:schemeClr val="bg1"/>
                </a:solidFill>
              </a:rPr>
              <a:t>Cost-Sharing with NGOs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FJ" sz="1600" dirty="0">
                <a:solidFill>
                  <a:schemeClr val="bg1"/>
                </a:solidFill>
              </a:rPr>
              <a:t>Direct contributions from Bilateral Partners (Government of New Zealand)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D425B8-DCAB-1E6C-A82B-AFD0BB28F2EB}"/>
              </a:ext>
            </a:extLst>
          </p:cNvPr>
          <p:cNvSpPr txBox="1"/>
          <p:nvPr/>
        </p:nvSpPr>
        <p:spPr>
          <a:xfrm>
            <a:off x="4040828" y="3740033"/>
            <a:ext cx="511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J" b="1" dirty="0">
                <a:solidFill>
                  <a:schemeClr val="bg1"/>
                </a:solidFill>
              </a:rPr>
              <a:t>Direct and Indirect Leveraging and Blending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6682AB-CC97-F7CE-AD3D-6AFCFD32945B}"/>
              </a:ext>
            </a:extLst>
          </p:cNvPr>
          <p:cNvSpPr txBox="1"/>
          <p:nvPr/>
        </p:nvSpPr>
        <p:spPr>
          <a:xfrm>
            <a:off x="-266648" y="2457075"/>
            <a:ext cx="3746810" cy="3959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9903" lvl="2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1"/>
                </a:solidFill>
              </a:rPr>
              <a:t>The average rate of sea level in the southwestern Pacific is 2-3 times the global average</a:t>
            </a:r>
          </a:p>
          <a:p>
            <a:pPr marL="549903" lvl="2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1"/>
                </a:solidFill>
              </a:rPr>
              <a:t>76% of Fiji’s population lives within 5km of the coast and 27% within 1km. </a:t>
            </a:r>
          </a:p>
          <a:p>
            <a:pPr marL="549903" lvl="2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1"/>
                </a:solidFill>
              </a:rPr>
              <a:t>6 Communities have been relocated to date, </a:t>
            </a:r>
          </a:p>
          <a:p>
            <a:pPr marL="549903" lvl="2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1"/>
                </a:solidFill>
              </a:rPr>
              <a:t>676 communities have potential to require relocation in the future, </a:t>
            </a:r>
          </a:p>
          <a:p>
            <a:pPr marL="549903" lvl="2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1"/>
                </a:solidFill>
              </a:rPr>
              <a:t>40-50 are of major concern, </a:t>
            </a:r>
          </a:p>
          <a:p>
            <a:pPr marL="549903" lvl="2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1"/>
                </a:solidFill>
              </a:rPr>
              <a:t>17 communities/settlements currently assessed as being ‘high priority’ for relocation as soon as possible. </a:t>
            </a:r>
          </a:p>
        </p:txBody>
      </p:sp>
    </p:spTree>
    <p:extLst>
      <p:ext uri="{BB962C8B-B14F-4D97-AF65-F5344CB8AC3E}">
        <p14:creationId xmlns:p14="http://schemas.microsoft.com/office/powerpoint/2010/main" val="683520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3915BE56-A7BB-663E-3FD6-DCDD9F0EAE9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861" y="816037"/>
            <a:ext cx="9057487" cy="5739844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44520FCC-A4EB-8315-9D28-F01CEACA68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84195"/>
            <a:ext cx="2842054" cy="28420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164547-3F3D-490B-341B-A950ABECEA87}"/>
              </a:ext>
            </a:extLst>
          </p:cNvPr>
          <p:cNvSpPr txBox="1"/>
          <p:nvPr/>
        </p:nvSpPr>
        <p:spPr>
          <a:xfrm>
            <a:off x="489856" y="302119"/>
            <a:ext cx="7271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J" dirty="0"/>
              <a:t>A National System for Addressing specific Loss and damage issues </a:t>
            </a:r>
          </a:p>
        </p:txBody>
      </p:sp>
    </p:spTree>
    <p:extLst>
      <p:ext uri="{BB962C8B-B14F-4D97-AF65-F5344CB8AC3E}">
        <p14:creationId xmlns:p14="http://schemas.microsoft.com/office/powerpoint/2010/main" val="1770332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DA3C418-758E-4180-A5D0-8655D680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C8EF06-5EC3-4883-AFAF-D74FF4655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5135971" cy="687164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an to view of a book&#10;&#10;Description automatically generated with medium confidence">
            <a:extLst>
              <a:ext uri="{FF2B5EF4-FFF2-40B4-BE49-F238E27FC236}">
                <a16:creationId xmlns:a16="http://schemas.microsoft.com/office/drawing/2014/main" id="{7690EA22-7133-8C73-2911-CA3795F78A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32496" t="16744" r="-2" b="-1"/>
          <a:stretch/>
        </p:blipFill>
        <p:spPr>
          <a:xfrm>
            <a:off x="-3814501" y="0"/>
            <a:ext cx="16006501" cy="7115984"/>
          </a:xfrm>
          <a:custGeom>
            <a:avLst/>
            <a:gdLst/>
            <a:ahLst/>
            <a:cxnLst/>
            <a:rect l="l" t="t" r="r" b="b"/>
            <a:pathLst>
              <a:path w="9276545" h="6871647">
                <a:moveTo>
                  <a:pt x="9276545" y="0"/>
                </a:moveTo>
                <a:lnTo>
                  <a:pt x="9276545" y="6858000"/>
                </a:lnTo>
                <a:lnTo>
                  <a:pt x="1546051" y="6871647"/>
                </a:lnTo>
                <a:lnTo>
                  <a:pt x="1535751" y="6828910"/>
                </a:lnTo>
                <a:cubicBezTo>
                  <a:pt x="1530460" y="6775140"/>
                  <a:pt x="1515370" y="6618042"/>
                  <a:pt x="1514301" y="6549029"/>
                </a:cubicBezTo>
                <a:cubicBezTo>
                  <a:pt x="1518045" y="6491396"/>
                  <a:pt x="1528503" y="6450608"/>
                  <a:pt x="1529339" y="6414828"/>
                </a:cubicBezTo>
                <a:cubicBezTo>
                  <a:pt x="1525062" y="6359280"/>
                  <a:pt x="1502062" y="6307149"/>
                  <a:pt x="1493941" y="6268848"/>
                </a:cubicBezTo>
                <a:cubicBezTo>
                  <a:pt x="1502669" y="6254191"/>
                  <a:pt x="1469920" y="6200171"/>
                  <a:pt x="1480613" y="6185025"/>
                </a:cubicBezTo>
                <a:cubicBezTo>
                  <a:pt x="1481020" y="6164522"/>
                  <a:pt x="1458164" y="6060790"/>
                  <a:pt x="1443364" y="6018360"/>
                </a:cubicBezTo>
                <a:cubicBezTo>
                  <a:pt x="1426694" y="5970758"/>
                  <a:pt x="1390307" y="5920074"/>
                  <a:pt x="1380584" y="5899407"/>
                </a:cubicBezTo>
                <a:cubicBezTo>
                  <a:pt x="1370860" y="5878740"/>
                  <a:pt x="1392244" y="5920877"/>
                  <a:pt x="1385023" y="5894356"/>
                </a:cubicBezTo>
                <a:cubicBezTo>
                  <a:pt x="1377800" y="5867835"/>
                  <a:pt x="1345702" y="5770498"/>
                  <a:pt x="1337254" y="5740279"/>
                </a:cubicBezTo>
                <a:cubicBezTo>
                  <a:pt x="1353956" y="5738860"/>
                  <a:pt x="1323673" y="5722040"/>
                  <a:pt x="1334321" y="5713042"/>
                </a:cubicBezTo>
                <a:cubicBezTo>
                  <a:pt x="1343675" y="5706701"/>
                  <a:pt x="1336672" y="5700118"/>
                  <a:pt x="1335877" y="5692870"/>
                </a:cubicBezTo>
                <a:cubicBezTo>
                  <a:pt x="1343201" y="5683812"/>
                  <a:pt x="1329617" y="5652064"/>
                  <a:pt x="1319978" y="5643427"/>
                </a:cubicBezTo>
                <a:cubicBezTo>
                  <a:pt x="1286551" y="5622177"/>
                  <a:pt x="1310947" y="5579803"/>
                  <a:pt x="1285321" y="5562271"/>
                </a:cubicBezTo>
                <a:cubicBezTo>
                  <a:pt x="1281540" y="5556238"/>
                  <a:pt x="1279983" y="5550455"/>
                  <a:pt x="1279815" y="5544867"/>
                </a:cubicBezTo>
                <a:lnTo>
                  <a:pt x="1282507" y="5529404"/>
                </a:lnTo>
                <a:lnTo>
                  <a:pt x="1289604" y="5525378"/>
                </a:lnTo>
                <a:lnTo>
                  <a:pt x="1287766" y="5515726"/>
                </a:lnTo>
                <a:lnTo>
                  <a:pt x="1288829" y="5513051"/>
                </a:lnTo>
                <a:cubicBezTo>
                  <a:pt x="1290896" y="5507946"/>
                  <a:pt x="1292688" y="5502897"/>
                  <a:pt x="1293373" y="5497833"/>
                </a:cubicBezTo>
                <a:cubicBezTo>
                  <a:pt x="1288690" y="5483829"/>
                  <a:pt x="1272696" y="5459278"/>
                  <a:pt x="1260736" y="5429027"/>
                </a:cubicBezTo>
                <a:cubicBezTo>
                  <a:pt x="1238579" y="5396416"/>
                  <a:pt x="1238884" y="5351600"/>
                  <a:pt x="1221610" y="5316328"/>
                </a:cubicBezTo>
                <a:lnTo>
                  <a:pt x="1216099" y="5309330"/>
                </a:lnTo>
                <a:lnTo>
                  <a:pt x="1217278" y="5279477"/>
                </a:lnTo>
                <a:cubicBezTo>
                  <a:pt x="1221588" y="5274318"/>
                  <a:pt x="1222716" y="5266940"/>
                  <a:pt x="1218469" y="5260597"/>
                </a:cubicBezTo>
                <a:lnTo>
                  <a:pt x="1206220" y="5152555"/>
                </a:lnTo>
                <a:cubicBezTo>
                  <a:pt x="1205294" y="5116878"/>
                  <a:pt x="1196908" y="5101727"/>
                  <a:pt x="1212921" y="5046536"/>
                </a:cubicBezTo>
                <a:cubicBezTo>
                  <a:pt x="1234138" y="4987918"/>
                  <a:pt x="1204801" y="4903116"/>
                  <a:pt x="1212183" y="4837345"/>
                </a:cubicBezTo>
                <a:cubicBezTo>
                  <a:pt x="1183151" y="4802424"/>
                  <a:pt x="1209228" y="4821062"/>
                  <a:pt x="1202048" y="4784195"/>
                </a:cubicBezTo>
                <a:cubicBezTo>
                  <a:pt x="1202483" y="4760878"/>
                  <a:pt x="1202919" y="4737561"/>
                  <a:pt x="1203354" y="4714245"/>
                </a:cubicBezTo>
                <a:lnTo>
                  <a:pt x="1201502" y="4700836"/>
                </a:lnTo>
                <a:lnTo>
                  <a:pt x="1194919" y="4697224"/>
                </a:lnTo>
                <a:lnTo>
                  <a:pt x="1187792" y="4677162"/>
                </a:lnTo>
                <a:cubicBezTo>
                  <a:pt x="1186060" y="4669625"/>
                  <a:pt x="1185291" y="4661478"/>
                  <a:pt x="1186080" y="4652429"/>
                </a:cubicBezTo>
                <a:cubicBezTo>
                  <a:pt x="1199189" y="4622456"/>
                  <a:pt x="1167081" y="4571771"/>
                  <a:pt x="1184722" y="4534840"/>
                </a:cubicBezTo>
                <a:cubicBezTo>
                  <a:pt x="1182407" y="4499077"/>
                  <a:pt x="1175424" y="4460227"/>
                  <a:pt x="1172188" y="4437851"/>
                </a:cubicBezTo>
                <a:cubicBezTo>
                  <a:pt x="1161331" y="4428466"/>
                  <a:pt x="1178123" y="4398274"/>
                  <a:pt x="1165306" y="4400581"/>
                </a:cubicBezTo>
                <a:cubicBezTo>
                  <a:pt x="1171061" y="4389819"/>
                  <a:pt x="1173552" y="4346771"/>
                  <a:pt x="1168602" y="4335651"/>
                </a:cubicBezTo>
                <a:lnTo>
                  <a:pt x="1178384" y="4280215"/>
                </a:lnTo>
                <a:lnTo>
                  <a:pt x="1177294" y="4274660"/>
                </a:lnTo>
                <a:cubicBezTo>
                  <a:pt x="1177138" y="4268882"/>
                  <a:pt x="1177520" y="4251103"/>
                  <a:pt x="1177448" y="4245552"/>
                </a:cubicBezTo>
                <a:cubicBezTo>
                  <a:pt x="1177252" y="4244155"/>
                  <a:pt x="1177058" y="4242757"/>
                  <a:pt x="1176863" y="4241361"/>
                </a:cubicBezTo>
                <a:lnTo>
                  <a:pt x="1162386" y="4207167"/>
                </a:lnTo>
                <a:cubicBezTo>
                  <a:pt x="1162950" y="4202536"/>
                  <a:pt x="1174655" y="4199565"/>
                  <a:pt x="1174343" y="4192380"/>
                </a:cubicBezTo>
                <a:lnTo>
                  <a:pt x="1160516" y="4164062"/>
                </a:lnTo>
                <a:lnTo>
                  <a:pt x="1161365" y="4158623"/>
                </a:lnTo>
                <a:lnTo>
                  <a:pt x="1144878" y="4076261"/>
                </a:lnTo>
                <a:lnTo>
                  <a:pt x="1123687" y="4005692"/>
                </a:lnTo>
                <a:lnTo>
                  <a:pt x="1096720" y="3754257"/>
                </a:lnTo>
                <a:cubicBezTo>
                  <a:pt x="1083618" y="3639924"/>
                  <a:pt x="1064313" y="3636659"/>
                  <a:pt x="1047682" y="3517638"/>
                </a:cubicBezTo>
                <a:cubicBezTo>
                  <a:pt x="1048550" y="3477187"/>
                  <a:pt x="1049418" y="3436735"/>
                  <a:pt x="1050285" y="3396284"/>
                </a:cubicBezTo>
                <a:lnTo>
                  <a:pt x="1030166" y="3320814"/>
                </a:lnTo>
                <a:lnTo>
                  <a:pt x="1034128" y="3260443"/>
                </a:lnTo>
                <a:lnTo>
                  <a:pt x="1007751" y="3198916"/>
                </a:lnTo>
                <a:cubicBezTo>
                  <a:pt x="1003323" y="3193074"/>
                  <a:pt x="1001150" y="3187393"/>
                  <a:pt x="1000384" y="3181839"/>
                </a:cubicBezTo>
                <a:cubicBezTo>
                  <a:pt x="1000734" y="3176675"/>
                  <a:pt x="1001085" y="3171511"/>
                  <a:pt x="1001435" y="3166346"/>
                </a:cubicBezTo>
                <a:lnTo>
                  <a:pt x="968918" y="3112638"/>
                </a:lnTo>
                <a:cubicBezTo>
                  <a:pt x="957125" y="3092489"/>
                  <a:pt x="955617" y="3065232"/>
                  <a:pt x="934483" y="3031628"/>
                </a:cubicBezTo>
                <a:cubicBezTo>
                  <a:pt x="914631" y="2997037"/>
                  <a:pt x="908933" y="3005661"/>
                  <a:pt x="879229" y="2948196"/>
                </a:cubicBezTo>
                <a:cubicBezTo>
                  <a:pt x="850845" y="2897154"/>
                  <a:pt x="820829" y="2806798"/>
                  <a:pt x="798666" y="2761198"/>
                </a:cubicBezTo>
                <a:cubicBezTo>
                  <a:pt x="773970" y="2714562"/>
                  <a:pt x="758278" y="2715446"/>
                  <a:pt x="746962" y="2694939"/>
                </a:cubicBezTo>
                <a:lnTo>
                  <a:pt x="712796" y="2614779"/>
                </a:lnTo>
                <a:lnTo>
                  <a:pt x="697701" y="2600020"/>
                </a:lnTo>
                <a:cubicBezTo>
                  <a:pt x="697743" y="2598787"/>
                  <a:pt x="697784" y="2597555"/>
                  <a:pt x="697823" y="2596321"/>
                </a:cubicBezTo>
                <a:lnTo>
                  <a:pt x="679645" y="2572602"/>
                </a:lnTo>
                <a:lnTo>
                  <a:pt x="680789" y="2571831"/>
                </a:lnTo>
                <a:cubicBezTo>
                  <a:pt x="682946" y="2569560"/>
                  <a:pt x="683757" y="2566863"/>
                  <a:pt x="681771" y="2563200"/>
                </a:cubicBezTo>
                <a:cubicBezTo>
                  <a:pt x="705290" y="2562299"/>
                  <a:pt x="688388" y="2558438"/>
                  <a:pt x="680456" y="2547723"/>
                </a:cubicBezTo>
                <a:cubicBezTo>
                  <a:pt x="679482" y="2534148"/>
                  <a:pt x="677183" y="2493617"/>
                  <a:pt x="675922" y="2481749"/>
                </a:cubicBezTo>
                <a:lnTo>
                  <a:pt x="672894" y="2476509"/>
                </a:lnTo>
                <a:lnTo>
                  <a:pt x="673143" y="2476297"/>
                </a:lnTo>
                <a:cubicBezTo>
                  <a:pt x="673152" y="2474932"/>
                  <a:pt x="672405" y="2473126"/>
                  <a:pt x="670567" y="2470561"/>
                </a:cubicBezTo>
                <a:lnTo>
                  <a:pt x="667369" y="2466951"/>
                </a:lnTo>
                <a:lnTo>
                  <a:pt x="661495" y="2456785"/>
                </a:lnTo>
                <a:cubicBezTo>
                  <a:pt x="661510" y="2455387"/>
                  <a:pt x="661525" y="2453987"/>
                  <a:pt x="661540" y="2452588"/>
                </a:cubicBezTo>
                <a:lnTo>
                  <a:pt x="664540" y="2449913"/>
                </a:lnTo>
                <a:lnTo>
                  <a:pt x="663581" y="2449129"/>
                </a:lnTo>
                <a:cubicBezTo>
                  <a:pt x="653014" y="2444453"/>
                  <a:pt x="642406" y="2445872"/>
                  <a:pt x="663129" y="2426579"/>
                </a:cubicBezTo>
                <a:cubicBezTo>
                  <a:pt x="643271" y="2414167"/>
                  <a:pt x="657229" y="2404769"/>
                  <a:pt x="650205" y="2379928"/>
                </a:cubicBezTo>
                <a:cubicBezTo>
                  <a:pt x="634911" y="2374359"/>
                  <a:pt x="634260" y="2365346"/>
                  <a:pt x="638008" y="2354824"/>
                </a:cubicBezTo>
                <a:cubicBezTo>
                  <a:pt x="621083" y="2334576"/>
                  <a:pt x="620949" y="2310146"/>
                  <a:pt x="609851" y="2284299"/>
                </a:cubicBezTo>
                <a:lnTo>
                  <a:pt x="585585" y="2155739"/>
                </a:lnTo>
                <a:lnTo>
                  <a:pt x="581391" y="2152892"/>
                </a:lnTo>
                <a:cubicBezTo>
                  <a:pt x="578821" y="2150768"/>
                  <a:pt x="577525" y="2149149"/>
                  <a:pt x="577083" y="2147807"/>
                </a:cubicBezTo>
                <a:lnTo>
                  <a:pt x="577251" y="2147544"/>
                </a:lnTo>
                <a:lnTo>
                  <a:pt x="546845" y="2085601"/>
                </a:lnTo>
                <a:cubicBezTo>
                  <a:pt x="538270" y="2073917"/>
                  <a:pt x="486356" y="1955894"/>
                  <a:pt x="470837" y="1931362"/>
                </a:cubicBezTo>
                <a:lnTo>
                  <a:pt x="428154" y="1657167"/>
                </a:lnTo>
                <a:lnTo>
                  <a:pt x="392797" y="1510175"/>
                </a:lnTo>
                <a:cubicBezTo>
                  <a:pt x="380165" y="1504446"/>
                  <a:pt x="369910" y="1451095"/>
                  <a:pt x="372847" y="1440507"/>
                </a:cubicBezTo>
                <a:cubicBezTo>
                  <a:pt x="369015" y="1433783"/>
                  <a:pt x="338503" y="1376212"/>
                  <a:pt x="344479" y="1367690"/>
                </a:cubicBezTo>
                <a:cubicBezTo>
                  <a:pt x="332264" y="1342150"/>
                  <a:pt x="321736" y="1310521"/>
                  <a:pt x="299558" y="1287266"/>
                </a:cubicBezTo>
                <a:cubicBezTo>
                  <a:pt x="277380" y="1264010"/>
                  <a:pt x="259203" y="1269909"/>
                  <a:pt x="243216" y="1249403"/>
                </a:cubicBezTo>
                <a:cubicBezTo>
                  <a:pt x="227230" y="1228898"/>
                  <a:pt x="218454" y="1166841"/>
                  <a:pt x="203639" y="1164232"/>
                </a:cubicBezTo>
                <a:cubicBezTo>
                  <a:pt x="192352" y="1144923"/>
                  <a:pt x="198158" y="1133798"/>
                  <a:pt x="169195" y="1087898"/>
                </a:cubicBezTo>
                <a:cubicBezTo>
                  <a:pt x="139228" y="1002950"/>
                  <a:pt x="140891" y="969630"/>
                  <a:pt x="98775" y="910071"/>
                </a:cubicBezTo>
                <a:cubicBezTo>
                  <a:pt x="45025" y="831068"/>
                  <a:pt x="34038" y="817468"/>
                  <a:pt x="43820" y="712632"/>
                </a:cubicBezTo>
                <a:cubicBezTo>
                  <a:pt x="34816" y="659496"/>
                  <a:pt x="43273" y="613587"/>
                  <a:pt x="44748" y="591246"/>
                </a:cubicBezTo>
                <a:lnTo>
                  <a:pt x="36767" y="546725"/>
                </a:lnTo>
                <a:cubicBezTo>
                  <a:pt x="36093" y="528360"/>
                  <a:pt x="35418" y="509996"/>
                  <a:pt x="34744" y="491632"/>
                </a:cubicBezTo>
                <a:cubicBezTo>
                  <a:pt x="34670" y="458441"/>
                  <a:pt x="29296" y="473054"/>
                  <a:pt x="29222" y="439863"/>
                </a:cubicBezTo>
                <a:cubicBezTo>
                  <a:pt x="29152" y="439762"/>
                  <a:pt x="2578" y="397168"/>
                  <a:pt x="2507" y="397065"/>
                </a:cubicBezTo>
                <a:cubicBezTo>
                  <a:pt x="-7796" y="385479"/>
                  <a:pt x="17492" y="336832"/>
                  <a:pt x="9810" y="317232"/>
                </a:cubicBezTo>
                <a:lnTo>
                  <a:pt x="25323" y="268841"/>
                </a:lnTo>
                <a:cubicBezTo>
                  <a:pt x="20582" y="241406"/>
                  <a:pt x="55391" y="238509"/>
                  <a:pt x="50278" y="195107"/>
                </a:cubicBezTo>
                <a:cubicBezTo>
                  <a:pt x="49891" y="157638"/>
                  <a:pt x="41873" y="124837"/>
                  <a:pt x="47653" y="93413"/>
                </a:cubicBezTo>
                <a:cubicBezTo>
                  <a:pt x="41389" y="80245"/>
                  <a:pt x="38874" y="67990"/>
                  <a:pt x="48323" y="56668"/>
                </a:cubicBezTo>
                <a:cubicBezTo>
                  <a:pt x="46028" y="30349"/>
                  <a:pt x="37896" y="18658"/>
                  <a:pt x="38423" y="5323"/>
                </a:cubicBezTo>
                <a:lnTo>
                  <a:pt x="39875" y="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36776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756B27-99A1-29A7-618B-22E348C6E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350" y="-92596"/>
            <a:ext cx="12411075" cy="707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319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4B5D05626FCB409248BF54A25F8D68" ma:contentTypeVersion="18" ma:contentTypeDescription="Create a new document." ma:contentTypeScope="" ma:versionID="e38a6794a347d7d2a6cbdd8e0711cad7">
  <xsd:schema xmlns:xsd="http://www.w3.org/2001/XMLSchema" xmlns:xs="http://www.w3.org/2001/XMLSchema" xmlns:p="http://schemas.microsoft.com/office/2006/metadata/properties" xmlns:ns2="1a473d43-62a4-46df-9fd9-692da4e9ad2c" xmlns:ns3="198053d0-ea54-460e-854f-a02808dec9c7" targetNamespace="http://schemas.microsoft.com/office/2006/metadata/properties" ma:root="true" ma:fieldsID="c5ec4535fb6f918fe53a3b8e6050e647" ns2:_="" ns3:_="">
    <xsd:import namespace="1a473d43-62a4-46df-9fd9-692da4e9ad2c"/>
    <xsd:import namespace="198053d0-ea54-460e-854f-a02808dec9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Location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473d43-62a4-46df-9fd9-692da4e9ad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40a6f1c8-5c01-43ed-964e-6f54578991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8053d0-ea54-460e-854f-a02808dec9c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d19a2fe4-3b4f-4a98-872f-3f7f9d3f8344}" ma:internalName="TaxCatchAll" ma:showField="CatchAllData" ma:web="198053d0-ea54-460e-854f-a02808dec9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98053d0-ea54-460e-854f-a02808dec9c7" xsi:nil="true"/>
    <lcf76f155ced4ddcb4097134ff3c332f xmlns="1a473d43-62a4-46df-9fd9-692da4e9ad2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AA6AB7E-3942-4672-83EC-B386BCB9B96C}"/>
</file>

<file path=customXml/itemProps2.xml><?xml version="1.0" encoding="utf-8"?>
<ds:datastoreItem xmlns:ds="http://schemas.openxmlformats.org/officeDocument/2006/customXml" ds:itemID="{7549FFA3-8B0E-4CF1-BB4E-35F6F51D6B10}"/>
</file>

<file path=customXml/itemProps3.xml><?xml version="1.0" encoding="utf-8"?>
<ds:datastoreItem xmlns:ds="http://schemas.openxmlformats.org/officeDocument/2006/customXml" ds:itemID="{85B060A9-A28A-4CF3-B0BC-6994CFBA35AB}"/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226</Words>
  <Application>Microsoft Office PowerPoint</Application>
  <PresentationFormat>Widescreen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PowerPoint Presentation</vt:lpstr>
      <vt:lpstr>Sources of Funds Held in Trust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Lund</dc:creator>
  <cp:lastModifiedBy>Mattias Söderberg</cp:lastModifiedBy>
  <cp:revision>5</cp:revision>
  <dcterms:created xsi:type="dcterms:W3CDTF">2024-11-14T16:50:53Z</dcterms:created>
  <dcterms:modified xsi:type="dcterms:W3CDTF">2024-11-15T12:35:26Z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0x0101009F4B5D05626FCB409248BF54A25F8D68</vt:lpwstr>
  </property>
</Properties>
</file>